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Asap Condensed"/>
      <p:regular r:id="rId35"/>
      <p:bold r:id="rId36"/>
      <p:italic r:id="rId37"/>
      <p:boldItalic r:id="rId38"/>
    </p:embeddedFont>
    <p:embeddedFont>
      <p:font typeface="Comfortaa SemiBold"/>
      <p:regular r:id="rId39"/>
      <p:bold r:id="rId40"/>
    </p:embeddedFont>
    <p:embeddedFont>
      <p:font typeface="Boogaloo"/>
      <p:regular r:id="rId41"/>
    </p:embeddedFont>
    <p:embeddedFont>
      <p:font typeface="Asap Condensed Medium"/>
      <p:regular r:id="rId42"/>
      <p:bold r:id="rId43"/>
      <p:italic r:id="rId44"/>
      <p:boldItalic r:id="rId45"/>
    </p:embeddedFont>
    <p:embeddedFont>
      <p:font typeface="Asap Condensed SemiBold"/>
      <p:regular r:id="rId46"/>
      <p:bold r:id="rId47"/>
      <p:italic r:id="rId48"/>
      <p:boldItalic r:id="rId49"/>
    </p:embeddedFont>
    <p:embeddedFont>
      <p:font typeface="Comfortaa Medium"/>
      <p:regular r:id="rId50"/>
      <p:bold r:id="rId51"/>
    </p:embeddedFont>
    <p:embeddedFont>
      <p:font typeface="Comfortaa"/>
      <p:regular r:id="rId52"/>
      <p:bold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fortaaSemiBold-bold.fntdata"/><Relationship Id="rId42" Type="http://schemas.openxmlformats.org/officeDocument/2006/relationships/font" Target="fonts/AsapCondensedMedium-regular.fntdata"/><Relationship Id="rId41" Type="http://schemas.openxmlformats.org/officeDocument/2006/relationships/font" Target="fonts/Boogaloo-regular.fntdata"/><Relationship Id="rId44" Type="http://schemas.openxmlformats.org/officeDocument/2006/relationships/font" Target="fonts/AsapCondensedMedium-italic.fntdata"/><Relationship Id="rId43" Type="http://schemas.openxmlformats.org/officeDocument/2006/relationships/font" Target="fonts/AsapCondensedMedium-bold.fntdata"/><Relationship Id="rId46" Type="http://schemas.openxmlformats.org/officeDocument/2006/relationships/font" Target="fonts/AsapCondensedSemiBold-regular.fntdata"/><Relationship Id="rId45" Type="http://schemas.openxmlformats.org/officeDocument/2006/relationships/font" Target="fonts/AsapCondensed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AsapCondensedSemiBold-italic.fntdata"/><Relationship Id="rId47" Type="http://schemas.openxmlformats.org/officeDocument/2006/relationships/font" Target="fonts/AsapCondensedSemiBold-bold.fntdata"/><Relationship Id="rId49" Type="http://schemas.openxmlformats.org/officeDocument/2006/relationships/font" Target="fonts/AsapCondensed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AsapCondensed-regular.fntdata"/><Relationship Id="rId34" Type="http://schemas.openxmlformats.org/officeDocument/2006/relationships/slide" Target="slides/slide29.xml"/><Relationship Id="rId37" Type="http://schemas.openxmlformats.org/officeDocument/2006/relationships/font" Target="fonts/AsapCondensed-italic.fntdata"/><Relationship Id="rId36" Type="http://schemas.openxmlformats.org/officeDocument/2006/relationships/font" Target="fonts/AsapCondensed-bold.fntdata"/><Relationship Id="rId39" Type="http://schemas.openxmlformats.org/officeDocument/2006/relationships/font" Target="fonts/ComfortaaSemiBold-regular.fntdata"/><Relationship Id="rId38" Type="http://schemas.openxmlformats.org/officeDocument/2006/relationships/font" Target="fonts/AsapCondensed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ComfortaaMedium-bold.fntdata"/><Relationship Id="rId50" Type="http://schemas.openxmlformats.org/officeDocument/2006/relationships/font" Target="fonts/ComfortaaMedium-regular.fntdata"/><Relationship Id="rId53" Type="http://schemas.openxmlformats.org/officeDocument/2006/relationships/font" Target="fonts/Comfortaa-bold.fntdata"/><Relationship Id="rId52" Type="http://schemas.openxmlformats.org/officeDocument/2006/relationships/font" Target="fonts/Comfortaa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gif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nordanglia-my.sharepoint.com/:u:/r/personal/rhian_thomas_bisvietnam_com/Documents/Microsoft%20Teams%20Chat%20Files/Keynote%20skills%20Year%204.key?csf=1&amp;web=1&amp;e=Se2vHN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2e59f2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2e59f2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 time -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keynote template</a:t>
            </a:r>
            <a:r>
              <a:rPr lang="en-GB"/>
              <a:t> for activities to explore and play to begin with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them how to make their own folder ‘on my ipad’ for all their work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8846d0958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8846d0958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c5c996d9f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c5c996d9f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8846d09588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8846d09588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827b17684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827b17684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they think they mean from the image?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27b17684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827b17684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27b17684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827b17684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7aa01850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7aa0185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Give them another 20 mins on UI and then move onto UX and navigation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27b17684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827b17684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8846d0958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8846d0958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Give them another 20 mins on UI and then move onto UX and navigation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7e35698b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7e35698b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c5c996d9f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c5c996d9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846d095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8846d095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827b17684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827b17684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27b17684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827b17684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7f8ba8a6f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7f8ba8a6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c5c996d9f4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c5c996d9f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c5c996d9f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c5c996d9f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7e35698b9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7e35698b9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c5c996d9f4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c5c996d9f4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827b17684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827b17684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458e12bc3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458e12bc3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c5c996d9f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c5c996d9f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Timed-pair-share to discuss the starter question whilst you airdrop the workbook to the students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Students to name as many apps as they can in 30 seconds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c5c996d9f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c5c996d9f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top discussion about the question prompt. Get the students to embed </a:t>
            </a:r>
            <a:r>
              <a:rPr lang="en-GB"/>
              <a:t>their</a:t>
            </a:r>
            <a:r>
              <a:rPr lang="en-GB"/>
              <a:t> understanding of Problem, purpose, audience.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E.g. Want food late at night but don’t want to go out? Grab will deliver your food to your door through the app. It’s </a:t>
            </a:r>
            <a:r>
              <a:rPr lang="en-GB"/>
              <a:t>aimed</a:t>
            </a:r>
            <a:r>
              <a:rPr lang="en-GB"/>
              <a:t> at adults who are too busy to cook etc.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8041cd8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8041cd8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c5c996d9f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c5c996d9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 the </a:t>
            </a:r>
            <a:r>
              <a:rPr lang="en-GB"/>
              <a:t>different</a:t>
            </a:r>
            <a:r>
              <a:rPr lang="en-GB"/>
              <a:t> technology available in smartphones and tablets and how they are used to solve problems with apps.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Grab- uses mobile data, GPS and Maps to navigate from place-to-place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83b93215a52dd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83b93215a52dd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458e12bc3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458e12bc3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Draw on board the navigation lines in a coloured pen - they plan in pairs on paper - 15 mins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youtube.com/watch?v=u_BcMXgws6Y" TargetMode="External"/><Relationship Id="rId4" Type="http://schemas.openxmlformats.org/officeDocument/2006/relationships/image" Target="../media/image20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drive.google.com/file/d/1A5tpDbzNBnSkFHU3lcIZ3olwsKwcHG-L/view" TargetMode="External"/><Relationship Id="rId4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gif"/><Relationship Id="rId4" Type="http://schemas.openxmlformats.org/officeDocument/2006/relationships/hyperlink" Target="http://www.youtube.com/watch?v=0yZcDeVsj_Y" TargetMode="External"/><Relationship Id="rId5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-_W_yW0TRRDCsNKUvayu-r_XGQHdlz-H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08690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Keynote Basics!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7050" y="807375"/>
            <a:ext cx="4819650" cy="26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75750"/>
            <a:ext cx="3562250" cy="35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445025"/>
            <a:ext cx="2994000" cy="572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get started:</a:t>
            </a:r>
            <a:endParaRPr/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6051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School ipad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Duplicate template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Rename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Begin formatting! </a:t>
            </a:r>
            <a:endParaRPr sz="2400"/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36220" t="0"/>
          <a:stretch/>
        </p:blipFill>
        <p:spPr>
          <a:xfrm>
            <a:off x="5027449" y="445025"/>
            <a:ext cx="2873425" cy="3201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ctrTitle"/>
          </p:nvPr>
        </p:nvSpPr>
        <p:spPr>
          <a:xfrm>
            <a:off x="311700" y="129525"/>
            <a:ext cx="85206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 Condensed"/>
                <a:ea typeface="Asap Condensed"/>
                <a:cs typeface="Asap Condensed"/>
                <a:sym typeface="Asap Condensed"/>
              </a:rPr>
              <a:t>App Prototype Design</a:t>
            </a:r>
            <a:endParaRPr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136" name="Google Shape;136;p23"/>
          <p:cNvSpPr txBox="1"/>
          <p:nvPr>
            <p:ph idx="1" type="subTitle"/>
          </p:nvPr>
        </p:nvSpPr>
        <p:spPr>
          <a:xfrm>
            <a:off x="311700" y="4110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latin typeface="Asap Condensed"/>
                <a:ea typeface="Asap Condensed"/>
                <a:cs typeface="Asap Condensed"/>
                <a:sym typeface="Asap Condensed"/>
              </a:rPr>
              <a:t>Lesson 2&amp;3: Design</a:t>
            </a:r>
            <a:endParaRPr sz="38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987" y="257575"/>
            <a:ext cx="5384025" cy="418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8150" y="3681850"/>
            <a:ext cx="1225201" cy="122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20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Learning objectives:</a:t>
            </a:r>
            <a:endParaRPr sz="3620"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138550" y="312075"/>
            <a:ext cx="8655000" cy="19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To be able to format all elements on keynote</a:t>
            </a:r>
            <a:endParaRPr sz="24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highlight>
                  <a:srgbClr val="FFFF00"/>
                </a:highlight>
                <a:latin typeface="Comfortaa"/>
                <a:ea typeface="Comfortaa"/>
                <a:cs typeface="Comfortaa"/>
                <a:sym typeface="Comfortaa"/>
              </a:rPr>
              <a:t>To understand the meaning of User Interface (UI) and User Experience (UX)</a:t>
            </a:r>
            <a:endParaRPr sz="2400">
              <a:solidFill>
                <a:schemeClr val="dk1"/>
              </a:solidFill>
              <a:highlight>
                <a:srgbClr val="FFFF00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 Condensed SemiBold"/>
              <a:buChar char="●"/>
            </a:pPr>
            <a:r>
              <a:rPr lang="en-GB" sz="2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be able to add buttons, text and hyperlinks to create a functioning App prototype</a:t>
            </a:r>
            <a:r>
              <a:rPr lang="en-GB" sz="2400">
                <a:solidFill>
                  <a:schemeClr val="dk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 </a:t>
            </a:r>
            <a:endParaRPr sz="2400">
              <a:solidFill>
                <a:schemeClr val="dk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User Interface Vs User Experience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800" y="1160500"/>
            <a:ext cx="6858000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/>
        </p:nvSpPr>
        <p:spPr>
          <a:xfrm>
            <a:off x="213850" y="500875"/>
            <a:ext cx="5519100" cy="4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4444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2950">
                <a:solidFill>
                  <a:srgbClr val="001D35"/>
                </a:solidFill>
                <a:highlight>
                  <a:srgbClr val="FFFF00"/>
                </a:highlight>
              </a:rPr>
              <a:t>What is UI?</a:t>
            </a:r>
            <a:endParaRPr sz="2950">
              <a:solidFill>
                <a:srgbClr val="001D35"/>
              </a:solidFill>
              <a:highlight>
                <a:srgbClr val="FFFF00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What you see: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UI is the visual part that you interact with.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45D7E"/>
              </a:buClr>
              <a:buSzPts val="1600"/>
              <a:buNone/>
            </a:pPr>
            <a:r>
              <a:t/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Interactive parts: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It includes all the buttons you tap, the icons you see, the pictures, and the colors on a screen.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45D7E"/>
              </a:buClr>
              <a:buSzPts val="1600"/>
              <a:buNone/>
            </a:pPr>
            <a:r>
              <a:t/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Example: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The colorful buttons and clear pictures in a kids' drawing app are all part of its UI.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100" y="1000025"/>
            <a:ext cx="306705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/>
        </p:nvSpPr>
        <p:spPr>
          <a:xfrm>
            <a:off x="144500" y="278700"/>
            <a:ext cx="6079800" cy="48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4444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 sz="2850">
                <a:solidFill>
                  <a:srgbClr val="001D35"/>
                </a:solidFill>
                <a:highlight>
                  <a:srgbClr val="00FFFF"/>
                </a:highlight>
              </a:rPr>
              <a:t>What is UX?</a:t>
            </a:r>
            <a:endParaRPr sz="2850">
              <a:solidFill>
                <a:srgbClr val="001D35"/>
              </a:solidFill>
              <a:highlight>
                <a:srgbClr val="00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80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How you feel: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UX is all about making sure using a product, app, or website feels good and is easy for you.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45D7E"/>
              </a:buClr>
              <a:buSzPts val="1600"/>
              <a:buNone/>
            </a:pPr>
            <a:r>
              <a:t/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The whole journey: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It's about the entire journey of your interaction, how you navigate from when you first start to when you finish.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545D7E"/>
              </a:buClr>
              <a:buSzPts val="1600"/>
              <a:buNone/>
            </a:pPr>
            <a:r>
              <a:t/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600"/>
              <a:buNone/>
            </a:pPr>
            <a: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  <a:t>Example:</a:t>
            </a:r>
            <a:br>
              <a:rPr b="1" lang="en-GB" sz="1600">
                <a:solidFill>
                  <a:srgbClr val="001D35"/>
                </a:solidFill>
                <a:highlight>
                  <a:srgbClr val="FFFFFF"/>
                </a:highlight>
              </a:rPr>
            </a:br>
            <a:r>
              <a:rPr lang="en-GB" sz="1600">
                <a:solidFill>
                  <a:srgbClr val="545D7E"/>
                </a:solidFill>
                <a:highlight>
                  <a:srgbClr val="FFFFFF"/>
                </a:highlight>
              </a:rPr>
              <a:t>A game that's fun and doesn't make you get stuck is a good example of good UX. </a:t>
            </a:r>
            <a:endParaRPr sz="1600">
              <a:solidFill>
                <a:srgbClr val="545D7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200"/>
              <a:buNone/>
            </a:pPr>
            <a:r>
              <a:t/>
            </a:r>
            <a:endParaRPr sz="1200">
              <a:solidFill>
                <a:srgbClr val="545D7E"/>
              </a:solidFill>
              <a:highlight>
                <a:srgbClr val="FFFFFF"/>
              </a:highlight>
            </a:endParaRPr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7050" y="152400"/>
            <a:ext cx="2624550" cy="2298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FF00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tips for UI: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Are your buttons obvious?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Can you create one </a:t>
            </a:r>
            <a:r>
              <a:rPr lang="en-GB"/>
              <a:t>complete</a:t>
            </a:r>
            <a:r>
              <a:rPr lang="en-GB"/>
              <a:t> page for house points then duplicate it for the other houses?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Are your pages too busy?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Is your font large enough?</a:t>
            </a:r>
            <a:endParaRPr/>
          </a:p>
        </p:txBody>
      </p:sp>
      <p:pic>
        <p:nvPicPr>
          <p:cNvPr id="168" name="Google Shape;1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1325" y="2916800"/>
            <a:ext cx="2121450" cy="173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How to add links and basic animation:</a:t>
            </a:r>
            <a:endParaRPr u="sng"/>
          </a:p>
        </p:txBody>
      </p:sp>
      <p:pic>
        <p:nvPicPr>
          <p:cNvPr id="174" name="Google Shape;174;p29"/>
          <p:cNvPicPr preferRelativeResize="0"/>
          <p:nvPr/>
        </p:nvPicPr>
        <p:blipFill rotWithShape="1">
          <a:blip r:embed="rId3">
            <a:alphaModFix/>
          </a:blip>
          <a:srcRect b="17839" l="17189" r="28739" t="22416"/>
          <a:stretch/>
        </p:blipFill>
        <p:spPr>
          <a:xfrm>
            <a:off x="522050" y="1593125"/>
            <a:ext cx="2465800" cy="228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1275" y="1494675"/>
            <a:ext cx="1066349" cy="114837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9"/>
          <p:cNvSpPr txBox="1"/>
          <p:nvPr/>
        </p:nvSpPr>
        <p:spPr>
          <a:xfrm>
            <a:off x="7042950" y="2903075"/>
            <a:ext cx="2581500" cy="7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Splash Page: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Build in - Twirl 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</a:rPr>
              <a:t>After transition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311700" y="445025"/>
            <a:ext cx="6760200" cy="572700"/>
          </a:xfrm>
          <a:prstGeom prst="rect">
            <a:avLst/>
          </a:prstGeom>
          <a:solidFill>
            <a:srgbClr val="00FFFF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Top tips for UX: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Is it obvious where to click?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Can you navigate back to the home page or do you get stuck on a page?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How</a:t>
            </a:r>
            <a:r>
              <a:rPr lang="en-GB"/>
              <a:t> can you sign out of the app?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-GB"/>
              <a:t>Test it with a friend, can they work out how to use your app?</a:t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2575" y="329150"/>
            <a:ext cx="1601925" cy="140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4288175" y="2150850"/>
            <a:ext cx="4544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Finish one page for house points for 1 house with links and a home button…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duplicate!</a:t>
            </a:r>
            <a:endParaRPr/>
          </a:p>
        </p:txBody>
      </p:sp>
      <p:pic>
        <p:nvPicPr>
          <p:cNvPr id="188" name="Google Shape;1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25" y="678100"/>
            <a:ext cx="343147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129525"/>
            <a:ext cx="85206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 Condensed"/>
                <a:ea typeface="Asap Condensed"/>
                <a:cs typeface="Asap Condensed"/>
                <a:sym typeface="Asap Condensed"/>
              </a:rPr>
              <a:t>App Prototype Design</a:t>
            </a:r>
            <a:endParaRPr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4110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latin typeface="Asap Condensed"/>
                <a:ea typeface="Asap Condensed"/>
                <a:cs typeface="Asap Condensed"/>
                <a:sym typeface="Asap Condensed"/>
              </a:rPr>
              <a:t>Lesson 1: Plan  </a:t>
            </a:r>
            <a:endParaRPr sz="38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987" y="257575"/>
            <a:ext cx="5384025" cy="418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8150" y="3681850"/>
            <a:ext cx="1225201" cy="122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>
            <p:ph type="ctrTitle"/>
          </p:nvPr>
        </p:nvSpPr>
        <p:spPr>
          <a:xfrm>
            <a:off x="311700" y="129525"/>
            <a:ext cx="8520600" cy="103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 Condensed"/>
                <a:ea typeface="Asap Condensed"/>
                <a:cs typeface="Asap Condensed"/>
                <a:sym typeface="Asap Condensed"/>
              </a:rPr>
              <a:t>App Prototype Design</a:t>
            </a:r>
            <a:endParaRPr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194" name="Google Shape;194;p32"/>
          <p:cNvSpPr txBox="1"/>
          <p:nvPr>
            <p:ph idx="1" type="subTitle"/>
          </p:nvPr>
        </p:nvSpPr>
        <p:spPr>
          <a:xfrm>
            <a:off x="311700" y="41107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latin typeface="Asap Condensed"/>
                <a:ea typeface="Asap Condensed"/>
                <a:cs typeface="Asap Condensed"/>
                <a:sym typeface="Asap Condensed"/>
              </a:rPr>
              <a:t>Lesson 4: Test &amp; Present</a:t>
            </a:r>
            <a:endParaRPr sz="38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987" y="257575"/>
            <a:ext cx="5384025" cy="418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8150" y="3681850"/>
            <a:ext cx="1225201" cy="122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you </a:t>
            </a:r>
            <a:r>
              <a:rPr lang="en-GB"/>
              <a:t>remember</a:t>
            </a:r>
            <a:r>
              <a:rPr lang="en-GB"/>
              <a:t> that they stand for and what the difference is?</a:t>
            </a:r>
            <a:endParaRPr/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0825" y="1459100"/>
            <a:ext cx="6858000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20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Learning objectives:</a:t>
            </a:r>
            <a:endParaRPr sz="3620"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sp>
        <p:nvSpPr>
          <p:cNvPr id="208" name="Google Shape;208;p34"/>
          <p:cNvSpPr txBox="1"/>
          <p:nvPr>
            <p:ph idx="1" type="body"/>
          </p:nvPr>
        </p:nvSpPr>
        <p:spPr>
          <a:xfrm>
            <a:off x="138550" y="312075"/>
            <a:ext cx="8655000" cy="19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To be able to format all elements on keynote</a:t>
            </a:r>
            <a:endParaRPr sz="2400">
              <a:solidFill>
                <a:schemeClr val="dk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understand the meaning of User Interface (UI) and User Experience (UX)</a:t>
            </a:r>
            <a:endParaRPr sz="2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 Condensed SemiBold"/>
              <a:buChar char="●"/>
            </a:pPr>
            <a:r>
              <a:rPr lang="en-GB" sz="2400">
                <a:solidFill>
                  <a:schemeClr val="dk1"/>
                </a:solidFill>
                <a:highlight>
                  <a:srgbClr val="FFFF00"/>
                </a:highlight>
                <a:latin typeface="Comfortaa"/>
                <a:ea typeface="Comfortaa"/>
                <a:cs typeface="Comfortaa"/>
                <a:sym typeface="Comfortaa"/>
              </a:rPr>
              <a:t>To be able to add buttons, text and hyperlinks to create a functioning App prototype</a:t>
            </a:r>
            <a:r>
              <a:rPr lang="en-GB" sz="2400">
                <a:solidFill>
                  <a:schemeClr val="dk1"/>
                </a:solidFill>
                <a:highlight>
                  <a:srgbClr val="FFFF00"/>
                </a:highlight>
                <a:latin typeface="Comfortaa SemiBold"/>
                <a:ea typeface="Comfortaa SemiBold"/>
                <a:cs typeface="Comfortaa SemiBold"/>
                <a:sym typeface="Comfortaa SemiBold"/>
              </a:rPr>
              <a:t> </a:t>
            </a:r>
            <a:endParaRPr sz="2400">
              <a:solidFill>
                <a:schemeClr val="dk1"/>
              </a:solidFill>
              <a:highlight>
                <a:srgbClr val="FFFF00"/>
              </a:highlight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/>
          <p:nvPr>
            <p:ph type="title"/>
          </p:nvPr>
        </p:nvSpPr>
        <p:spPr>
          <a:xfrm>
            <a:off x="271250" y="1057700"/>
            <a:ext cx="2637600" cy="755700"/>
          </a:xfrm>
          <a:prstGeom prst="rect">
            <a:avLst/>
          </a:prstGeom>
          <a:solidFill>
            <a:srgbClr val="00FF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Mild </a:t>
            </a:r>
            <a:endParaRPr/>
          </a:p>
        </p:txBody>
      </p:sp>
      <p:sp>
        <p:nvSpPr>
          <p:cNvPr id="214" name="Google Shape;214;p35"/>
          <p:cNvSpPr txBox="1"/>
          <p:nvPr>
            <p:ph idx="1" type="body"/>
          </p:nvPr>
        </p:nvSpPr>
        <p:spPr>
          <a:xfrm>
            <a:off x="271250" y="1813400"/>
            <a:ext cx="2637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The buttons on my home screen are clear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some links set up for navigation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Some of my buttons are different sizes and don’t match the others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followed the brief that Mr Jamie gave us </a:t>
            </a:r>
            <a:endParaRPr sz="1300"/>
          </a:p>
        </p:txBody>
      </p:sp>
      <p:sp>
        <p:nvSpPr>
          <p:cNvPr id="215" name="Google Shape;215;p35"/>
          <p:cNvSpPr txBox="1"/>
          <p:nvPr>
            <p:ph type="title"/>
          </p:nvPr>
        </p:nvSpPr>
        <p:spPr>
          <a:xfrm>
            <a:off x="3351800" y="1057700"/>
            <a:ext cx="2704500" cy="755700"/>
          </a:xfrm>
          <a:prstGeom prst="rect">
            <a:avLst/>
          </a:prstGeom>
          <a:solidFill>
            <a:srgbClr val="FFFF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Medium</a:t>
            </a:r>
            <a:endParaRPr/>
          </a:p>
        </p:txBody>
      </p:sp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3141450" y="1813400"/>
            <a:ext cx="2970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The buttons on my homescreen  are all the same shape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 back button to return to my home screen from each page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My pages are clear and simple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 mix of different transitions between my pages that are sometimes a bit confusing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Most of my links work smoothly</a:t>
            </a:r>
            <a:endParaRPr sz="1300"/>
          </a:p>
        </p:txBody>
      </p:sp>
      <p:sp>
        <p:nvSpPr>
          <p:cNvPr id="217" name="Google Shape;217;p35"/>
          <p:cNvSpPr txBox="1"/>
          <p:nvPr>
            <p:ph type="title"/>
          </p:nvPr>
        </p:nvSpPr>
        <p:spPr>
          <a:xfrm>
            <a:off x="6506400" y="1057700"/>
            <a:ext cx="2637600" cy="755700"/>
          </a:xfrm>
          <a:prstGeom prst="rect">
            <a:avLst/>
          </a:prstGeom>
          <a:solidFill>
            <a:srgbClr val="FF00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Hot</a:t>
            </a:r>
            <a:endParaRPr/>
          </a:p>
        </p:txBody>
      </p:sp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6295550" y="18134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added animation to the arrow on splash page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can sign out of my app back to slide 1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thought carefully about the colour of my buttons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simple transitions between my pages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Other people can navigate my app smoothly </a:t>
            </a:r>
            <a:endParaRPr sz="1300"/>
          </a:p>
        </p:txBody>
      </p:sp>
      <p:sp>
        <p:nvSpPr>
          <p:cNvPr id="219" name="Google Shape;219;p35"/>
          <p:cNvSpPr txBox="1"/>
          <p:nvPr/>
        </p:nvSpPr>
        <p:spPr>
          <a:xfrm>
            <a:off x="2515875" y="129075"/>
            <a:ext cx="4141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chemeClr val="dk2"/>
                </a:solidFill>
              </a:rPr>
              <a:t>Self Evaluation</a:t>
            </a:r>
            <a:endParaRPr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type="title"/>
          </p:nvPr>
        </p:nvSpPr>
        <p:spPr>
          <a:xfrm>
            <a:off x="311700" y="36370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have 15 minutes to finish!</a:t>
            </a:r>
            <a:endParaRPr/>
          </a:p>
        </p:txBody>
      </p:sp>
      <p:pic>
        <p:nvPicPr>
          <p:cNvPr descr="This timer silently counts down to 0:00, then alerts you that time is up with a gentle beep sound." id="225" name="Google Shape;225;p36" title="15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2225" y="730350"/>
            <a:ext cx="3901325" cy="21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20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Learning objectives</a:t>
            </a:r>
            <a:endParaRPr sz="3620"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sp>
        <p:nvSpPr>
          <p:cNvPr id="231" name="Google Shape;231;p37"/>
          <p:cNvSpPr txBox="1"/>
          <p:nvPr>
            <p:ph idx="1" type="body"/>
          </p:nvPr>
        </p:nvSpPr>
        <p:spPr>
          <a:xfrm>
            <a:off x="244500" y="1424750"/>
            <a:ext cx="865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Condensed"/>
              <a:buChar char="●"/>
            </a:pPr>
            <a:r>
              <a:rPr lang="en-GB" sz="3500">
                <a:solidFill>
                  <a:schemeClr val="dk1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To be able to </a:t>
            </a:r>
            <a:r>
              <a:rPr lang="en-GB" sz="3500">
                <a:solidFill>
                  <a:schemeClr val="dk1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evaluate</a:t>
            </a:r>
            <a:r>
              <a:rPr lang="en-GB" sz="3500">
                <a:solidFill>
                  <a:schemeClr val="dk1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 my work </a:t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Condensed"/>
              <a:buChar char="●"/>
            </a:pPr>
            <a:r>
              <a:rPr lang="en-GB" sz="3500">
                <a:solidFill>
                  <a:schemeClr val="dk1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To be able to make a screen recording </a:t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3500">
                <a:solidFill>
                  <a:schemeClr val="dk1"/>
                </a:solidFill>
                <a:latin typeface="Asap Condensed"/>
                <a:ea typeface="Asap Condensed"/>
                <a:cs typeface="Asap Condensed"/>
                <a:sym typeface="Asap Condensed"/>
              </a:rPr>
              <a:t>Step 1: Airdrop to your own ipad! </a:t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pic>
        <p:nvPicPr>
          <p:cNvPr id="232" name="Google Shape;23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3738" y="2764700"/>
            <a:ext cx="2200275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311700" y="122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320">
                <a:latin typeface="Asap Condensed"/>
                <a:ea typeface="Asap Condensed"/>
                <a:cs typeface="Asap Condensed"/>
                <a:sym typeface="Asap Condensed"/>
              </a:rPr>
              <a:t>Presentation </a:t>
            </a:r>
            <a:endParaRPr b="1" sz="332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170100" y="952875"/>
            <a:ext cx="466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Make a screen recording describing how your app works and all the different features. Your screen </a:t>
            </a: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recording</a:t>
            </a: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 must: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Be engaging 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Clear 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Explain exactly what your app does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What is the target audience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What technology it uses 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sap Condensed Medium"/>
              <a:buChar char="●"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What would you charge to download the app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</p:txBody>
      </p:sp>
      <p:pic>
        <p:nvPicPr>
          <p:cNvPr id="239" name="Google Shape;239;p38" title="App design presentation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100" y="1069200"/>
            <a:ext cx="4006800" cy="30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9"/>
          <p:cNvSpPr txBox="1"/>
          <p:nvPr>
            <p:ph type="title"/>
          </p:nvPr>
        </p:nvSpPr>
        <p:spPr>
          <a:xfrm>
            <a:off x="271250" y="1057700"/>
            <a:ext cx="2637600" cy="755700"/>
          </a:xfrm>
          <a:prstGeom prst="rect">
            <a:avLst/>
          </a:prstGeom>
          <a:solidFill>
            <a:srgbClr val="00FF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Mild </a:t>
            </a:r>
            <a:endParaRPr/>
          </a:p>
        </p:txBody>
      </p:sp>
      <p:sp>
        <p:nvSpPr>
          <p:cNvPr id="245" name="Google Shape;245;p39"/>
          <p:cNvSpPr txBox="1"/>
          <p:nvPr>
            <p:ph idx="1" type="body"/>
          </p:nvPr>
        </p:nvSpPr>
        <p:spPr>
          <a:xfrm>
            <a:off x="271250" y="1813400"/>
            <a:ext cx="26376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The buttons on my home screen are clear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some links set up for navigation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Some of my buttons are different sizes and don’t match the others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followed the brief that Mr Jamie gave us </a:t>
            </a:r>
            <a:endParaRPr sz="1300"/>
          </a:p>
        </p:txBody>
      </p:sp>
      <p:sp>
        <p:nvSpPr>
          <p:cNvPr id="246" name="Google Shape;246;p39"/>
          <p:cNvSpPr txBox="1"/>
          <p:nvPr>
            <p:ph type="title"/>
          </p:nvPr>
        </p:nvSpPr>
        <p:spPr>
          <a:xfrm>
            <a:off x="3351800" y="1057700"/>
            <a:ext cx="2704500" cy="755700"/>
          </a:xfrm>
          <a:prstGeom prst="rect">
            <a:avLst/>
          </a:prstGeom>
          <a:solidFill>
            <a:srgbClr val="FFFF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Medium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141450" y="1813400"/>
            <a:ext cx="2970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The buttons on my homescreen  are all the same shape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 back button to return to my home screen from each page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My pages are clear and simple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 mix of different transitions between my pages that are sometimes a bit confusing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Most of my links work smoothly</a:t>
            </a:r>
            <a:endParaRPr sz="1300"/>
          </a:p>
        </p:txBody>
      </p:sp>
      <p:sp>
        <p:nvSpPr>
          <p:cNvPr id="248" name="Google Shape;248;p39"/>
          <p:cNvSpPr txBox="1"/>
          <p:nvPr>
            <p:ph type="title"/>
          </p:nvPr>
        </p:nvSpPr>
        <p:spPr>
          <a:xfrm>
            <a:off x="6506400" y="1057700"/>
            <a:ext cx="2637600" cy="755700"/>
          </a:xfrm>
          <a:prstGeom prst="rect">
            <a:avLst/>
          </a:prstGeom>
          <a:solidFill>
            <a:srgbClr val="FF00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Hot</a:t>
            </a:r>
            <a:endParaRPr/>
          </a:p>
        </p:txBody>
      </p:sp>
      <p:sp>
        <p:nvSpPr>
          <p:cNvPr id="249" name="Google Shape;249;p39"/>
          <p:cNvSpPr txBox="1"/>
          <p:nvPr>
            <p:ph idx="1" type="body"/>
          </p:nvPr>
        </p:nvSpPr>
        <p:spPr>
          <a:xfrm>
            <a:off x="6295550" y="18134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added animation to the arrow on splash page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can sign out of my app back to slide 1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thought carefully about the colour of my buttons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I have simple transitions between my pages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❏"/>
            </a:pPr>
            <a:r>
              <a:rPr lang="en-GB" sz="1300"/>
              <a:t>Other people can navigate my app smoothly </a:t>
            </a:r>
            <a:endParaRPr sz="1300"/>
          </a:p>
        </p:txBody>
      </p:sp>
      <p:sp>
        <p:nvSpPr>
          <p:cNvPr id="250" name="Google Shape;250;p39"/>
          <p:cNvSpPr txBox="1"/>
          <p:nvPr/>
        </p:nvSpPr>
        <p:spPr>
          <a:xfrm>
            <a:off x="2515875" y="129075"/>
            <a:ext cx="41418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>
                <a:solidFill>
                  <a:schemeClr val="dk2"/>
                </a:solidFill>
              </a:rPr>
              <a:t>Self Evaluation</a:t>
            </a:r>
            <a:endParaRPr sz="3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20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Sharing your work to Seesaw </a:t>
            </a:r>
            <a:endParaRPr sz="3020"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sp>
        <p:nvSpPr>
          <p:cNvPr id="256" name="Google Shape;256;p40"/>
          <p:cNvSpPr txBox="1"/>
          <p:nvPr>
            <p:ph idx="1" type="body"/>
          </p:nvPr>
        </p:nvSpPr>
        <p:spPr>
          <a:xfrm>
            <a:off x="311700" y="1496800"/>
            <a:ext cx="5445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Complete the Seesaw activity 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Adding your app brief and screen recording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1"/>
                </a:solidFill>
                <a:latin typeface="Asap Condensed Medium"/>
                <a:ea typeface="Asap Condensed Medium"/>
                <a:cs typeface="Asap Condensed Medium"/>
                <a:sym typeface="Asap Condensed Medium"/>
              </a:rPr>
              <a:t>Once uploaded, complete your self evaluation</a:t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</p:txBody>
      </p:sp>
      <p:pic>
        <p:nvPicPr>
          <p:cNvPr id="257" name="Google Shape;25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6150" y="2133438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End of unit quiz!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20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Learning objectives</a:t>
            </a:r>
            <a:endParaRPr sz="3620"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244500" y="579675"/>
            <a:ext cx="8655000" cy="25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"/>
              <a:ea typeface="Asap Condensed"/>
              <a:cs typeface="Asap Condensed"/>
              <a:sym typeface="Asap Condensed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highlight>
                  <a:srgbClr val="FFFF00"/>
                </a:highlight>
                <a:latin typeface="Comfortaa Medium"/>
                <a:ea typeface="Comfortaa Medium"/>
                <a:cs typeface="Comfortaa Medium"/>
                <a:sym typeface="Comfortaa Medium"/>
              </a:rPr>
              <a:t>To be able to format all elements on keynote</a:t>
            </a:r>
            <a:endParaRPr sz="2400">
              <a:solidFill>
                <a:schemeClr val="dk1"/>
              </a:solidFill>
              <a:highlight>
                <a:srgbClr val="FFFF00"/>
              </a:highlight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-GB" sz="2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understand the impact of User Interface (UI) and User Experience (UX)</a:t>
            </a:r>
            <a:endParaRPr sz="24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 Condensed SemiBold"/>
              <a:buChar char="●"/>
            </a:pPr>
            <a:r>
              <a:rPr lang="en-GB" sz="24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To be able to add buttons, text and hyperlinks to create a functioning App prototype</a:t>
            </a:r>
            <a:r>
              <a:rPr lang="en-GB" sz="2400">
                <a:solidFill>
                  <a:schemeClr val="dk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 </a:t>
            </a:r>
            <a:endParaRPr sz="2400">
              <a:solidFill>
                <a:schemeClr val="dk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  <a:latin typeface="Asap Condensed Medium"/>
              <a:ea typeface="Asap Condensed Medium"/>
              <a:cs typeface="Asap Condensed Medium"/>
              <a:sym typeface="Asap Condensed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449875" y="26232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latin typeface="Asap Condensed"/>
                <a:ea typeface="Asap Condensed"/>
                <a:cs typeface="Asap Condensed"/>
                <a:sym typeface="Asap Condensed"/>
              </a:rPr>
              <a:t>What are Apps and why do we have them?</a:t>
            </a:r>
            <a:r>
              <a:rPr lang="en-GB"/>
              <a:t> 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2475" y="1182225"/>
            <a:ext cx="3670700" cy="36707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 rot="-520022">
            <a:off x="6387247" y="1276114"/>
            <a:ext cx="2394949" cy="147760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latin typeface="Boogaloo"/>
                <a:ea typeface="Boogaloo"/>
                <a:cs typeface="Boogaloo"/>
                <a:sym typeface="Boogaloo"/>
              </a:rPr>
              <a:t>Name as many as you can in 30 </a:t>
            </a:r>
            <a:r>
              <a:rPr lang="en-GB" sz="2800">
                <a:latin typeface="Boogaloo"/>
                <a:ea typeface="Boogaloo"/>
                <a:cs typeface="Boogaloo"/>
                <a:sym typeface="Boogaloo"/>
              </a:rPr>
              <a:t>seconds!</a:t>
            </a:r>
            <a:endParaRPr sz="2800">
              <a:latin typeface="Boogaloo"/>
              <a:ea typeface="Boogaloo"/>
              <a:cs typeface="Boogaloo"/>
              <a:sym typeface="Boogaloo"/>
            </a:endParaRPr>
          </a:p>
        </p:txBody>
      </p:sp>
      <p:pic>
        <p:nvPicPr>
          <p:cNvPr descr="This timer silently counts down to 0:00, then alerts you that time is up with a gentle beep sound." id="78" name="Google Shape;78;p16" title="30 Second Timer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0025" y="3033225"/>
            <a:ext cx="1814033" cy="136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3875" y="1195550"/>
            <a:ext cx="2460900" cy="2460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481050" y="296025"/>
            <a:ext cx="246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What is this app? </a:t>
            </a:r>
            <a:endParaRPr b="1" sz="26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5957575" y="429925"/>
            <a:ext cx="2909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What can you do on it?</a:t>
            </a: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 </a:t>
            </a:r>
            <a:endParaRPr b="1" sz="26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86" name="Google Shape;86;p17"/>
          <p:cNvSpPr txBox="1"/>
          <p:nvPr/>
        </p:nvSpPr>
        <p:spPr>
          <a:xfrm>
            <a:off x="286300" y="3857125"/>
            <a:ext cx="2460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Who uses this app? </a:t>
            </a:r>
            <a:endParaRPr b="1" sz="26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6181825" y="3857125"/>
            <a:ext cx="24609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What problems does it solve?</a:t>
            </a:r>
            <a:r>
              <a:rPr b="1" lang="en-GB" sz="2600">
                <a:latin typeface="Asap Condensed"/>
                <a:ea typeface="Asap Condensed"/>
                <a:cs typeface="Asap Condensed"/>
                <a:sym typeface="Asap Condensed"/>
              </a:rPr>
              <a:t> </a:t>
            </a:r>
            <a:endParaRPr b="1" sz="2600">
              <a:latin typeface="Asap Condensed"/>
              <a:ea typeface="Asap Condensed"/>
              <a:cs typeface="Asap Condensed"/>
              <a:sym typeface="Asap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165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brief from Mr Jamie!</a:t>
            </a:r>
            <a:endParaRPr/>
          </a:p>
        </p:txBody>
      </p:sp>
      <p:pic>
        <p:nvPicPr>
          <p:cNvPr id="93" name="Google Shape;93;p18" title="MicrosoftTeams-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900" y="738325"/>
            <a:ext cx="5679450" cy="425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1217600" y="1295150"/>
            <a:ext cx="6567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What does Mr Jamie and Ms Emily want us to produce? </a:t>
            </a:r>
            <a:endParaRPr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sap Condensed SemiBold"/>
                <a:ea typeface="Asap Condensed SemiBold"/>
                <a:cs typeface="Asap Condensed SemiBold"/>
                <a:sym typeface="Asap Condensed SemiBold"/>
              </a:rPr>
              <a:t>What pages can we add?</a:t>
            </a:r>
            <a:endParaRPr>
              <a:latin typeface="Asap Condensed SemiBold"/>
              <a:ea typeface="Asap Condensed SemiBold"/>
              <a:cs typeface="Asap Condensed SemiBold"/>
              <a:sym typeface="Asap Condensed SemiBold"/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2200" y="2914650"/>
            <a:ext cx="2971800" cy="22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2850" y="2444050"/>
            <a:ext cx="3086125" cy="262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464100" y="2571750"/>
            <a:ext cx="3429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Check out the base template that The House Leaders would like you to work off…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610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0" l="0" r="655" t="53106"/>
          <a:stretch/>
        </p:blipFill>
        <p:spPr>
          <a:xfrm>
            <a:off x="474963" y="0"/>
            <a:ext cx="8398538" cy="248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1"/>
          <p:cNvPicPr preferRelativeResize="0"/>
          <p:nvPr/>
        </p:nvPicPr>
        <p:blipFill rotWithShape="1">
          <a:blip r:embed="rId3">
            <a:alphaModFix/>
          </a:blip>
          <a:srcRect b="0" l="0" r="655" t="53106"/>
          <a:stretch/>
        </p:blipFill>
        <p:spPr>
          <a:xfrm>
            <a:off x="474975" y="2710175"/>
            <a:ext cx="8398526" cy="248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/>
          <p:nvPr/>
        </p:nvSpPr>
        <p:spPr>
          <a:xfrm>
            <a:off x="739150" y="398775"/>
            <a:ext cx="241200" cy="25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21"/>
          <p:cNvSpPr/>
          <p:nvPr/>
        </p:nvSpPr>
        <p:spPr>
          <a:xfrm>
            <a:off x="1069350" y="398775"/>
            <a:ext cx="241200" cy="25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1"/>
          <p:cNvSpPr/>
          <p:nvPr/>
        </p:nvSpPr>
        <p:spPr>
          <a:xfrm>
            <a:off x="1399550" y="398775"/>
            <a:ext cx="241200" cy="25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1069350" y="805175"/>
            <a:ext cx="241200" cy="25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/>
          <p:nvPr/>
        </p:nvSpPr>
        <p:spPr>
          <a:xfrm>
            <a:off x="739150" y="805175"/>
            <a:ext cx="241200" cy="2541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4141" y="942366"/>
            <a:ext cx="600375" cy="600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/>
          <p:nvPr/>
        </p:nvSpPr>
        <p:spPr>
          <a:xfrm>
            <a:off x="4434850" y="525775"/>
            <a:ext cx="469800" cy="6984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4218950" y="1402075"/>
            <a:ext cx="901800" cy="140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4223338" y="1668775"/>
            <a:ext cx="901800" cy="140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1"/>
          <p:cNvSpPr/>
          <p:nvPr/>
        </p:nvSpPr>
        <p:spPr>
          <a:xfrm>
            <a:off x="4223350" y="1896825"/>
            <a:ext cx="901800" cy="140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1"/>
          <p:cNvSpPr/>
          <p:nvPr/>
        </p:nvSpPr>
        <p:spPr>
          <a:xfrm>
            <a:off x="2473438" y="1809475"/>
            <a:ext cx="901800" cy="1407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